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notesSlides/notesSlide3.xml" ContentType="application/vnd.openxmlformats-officedocument.presentationml.notesSlide+xml"/>
  <Override PartName="/ppt/media/image2.jpeg" ContentType="image/jpeg"/>
  <Override PartName="/ppt/media/image3.jpeg" ContentType="image/jpeg"/>
  <Override PartName="/ppt/notesSlides/notesSlide4.xml" ContentType="application/vnd.openxmlformats-officedocument.presentationml.notesSlide+xml"/>
  <Override PartName="/ppt/media/image4.jpeg" ContentType="image/jpeg"/>
  <Override PartName="/ppt/notesSlides/notesSlide5.xml" ContentType="application/vnd.openxmlformats-officedocument.presentationml.notesSlide+xml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Introduce self</a:t>
            </a:r>
          </a:p>
          <a:p>
            <a:pPr/>
            <a:r>
              <a:t>Thank people for being there despite the Super Bowl</a:t>
            </a:r>
          </a:p>
          <a:p>
            <a:pPr/>
            <a:r>
              <a:t>Talk about format </a:t>
            </a:r>
          </a:p>
          <a:p>
            <a:pPr/>
            <a:r>
              <a:t>Ask how many people have experience with CV and OpenCV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400"/>
              </a:spcBef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Talk about the task of face detection and why its important from a biological perspective</a:t>
            </a: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So we know its a useful thing to solve, lets discuss ways to solve it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we can do is ask if each patch contains a face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Eyes and forehead have difference in contrast.</a:t>
            </a: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Invariant to the person, regardless of skin color etc.</a:t>
            </a: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Noise is usually lighter than rest of face, barring illumination issues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For real problems results are only as good as the features used...</a:t>
            </a: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    This is the main piece of ad-hoc (or domain) knowledge</a:t>
            </a: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Rather than the pixels,  we have selected a very large set of simple functions </a:t>
            </a: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   Sensitive to edges and other critcal features of the image</a:t>
            </a: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   ** At multiple scales</a:t>
            </a: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Since the final classifier is a perceptron it is important that the features be non-linear…  otherwise the final classifier will be a simple perceptron.</a:t>
            </a: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introduce a threshold to yield binary features </a:t>
            </a: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   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975359" y="1192106"/>
            <a:ext cx="11054082" cy="1"/>
          </a:xfrm>
          <a:prstGeom prst="line">
            <a:avLst/>
          </a:prstGeom>
          <a:ln w="508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b="1" sz="3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8" name="Shape 118"/>
          <p:cNvSpPr/>
          <p:nvPr>
            <p:ph type="sldNum" sz="quarter" idx="2"/>
          </p:nvPr>
        </p:nvSpPr>
        <p:spPr>
          <a:xfrm>
            <a:off x="11658092" y="8886613"/>
            <a:ext cx="371349" cy="387038"/>
          </a:xfrm>
          <a:prstGeom prst="rect">
            <a:avLst/>
          </a:prstGeom>
        </p:spPr>
        <p:txBody>
          <a:bodyPr lIns="65023" tIns="65023" rIns="65023" bIns="65023"/>
          <a:lstStyle>
            <a:lvl1pPr algn="r" defTabSz="1300480"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3.jpeg"/><Relationship Id="rId8" Type="http://schemas.openxmlformats.org/officeDocument/2006/relationships/image" Target="../media/image1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.io/vDC81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OpenCV CrashCourse</a:t>
            </a:r>
          </a:p>
        </p:txBody>
      </p:sp>
      <p:sp>
        <p:nvSpPr>
          <p:cNvPr id="128" name="Shape 12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Feb 5th 2017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139982" y="151270"/>
            <a:ext cx="2938659" cy="746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44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Challenges</a:t>
            </a:r>
          </a:p>
        </p:txBody>
      </p:sp>
      <p:sp>
        <p:nvSpPr>
          <p:cNvPr id="215" name="Shape 215"/>
          <p:cNvSpPr/>
          <p:nvPr/>
        </p:nvSpPr>
        <p:spPr>
          <a:xfrm>
            <a:off x="9536853" y="9211733"/>
            <a:ext cx="3090141" cy="475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Slide credit: Fei-Fei Li</a:t>
            </a:r>
          </a:p>
        </p:txBody>
      </p:sp>
      <p:grpSp>
        <p:nvGrpSpPr>
          <p:cNvPr id="221" name="Group 221"/>
          <p:cNvGrpSpPr/>
          <p:nvPr/>
        </p:nvGrpSpPr>
        <p:grpSpPr>
          <a:xfrm>
            <a:off x="826346" y="1408853"/>
            <a:ext cx="7084908" cy="3510131"/>
            <a:chOff x="0" y="0"/>
            <a:chExt cx="7084906" cy="3510130"/>
          </a:xfrm>
        </p:grpSpPr>
        <p:pic>
          <p:nvPicPr>
            <p:cNvPr id="216" name="mad_head_225.jpg" descr="mad_head_22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768426" y="433493"/>
              <a:ext cx="2316481" cy="30474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7" name="head_nite_2_225.jpg" descr="head_nite_2_22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566431"/>
              <a:ext cx="2275841" cy="24680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8" name="head_night_225.jpg" descr="head_night_22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384213" y="433493"/>
              <a:ext cx="2275841" cy="30344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9" name="Shape 219"/>
            <p:cNvSpPr/>
            <p:nvPr/>
          </p:nvSpPr>
          <p:spPr>
            <a:xfrm>
              <a:off x="0" y="3034453"/>
              <a:ext cx="3481112" cy="475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1300480">
                <a:defRPr sz="2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Michelangelo 1475-1564</a:t>
              </a:r>
            </a:p>
          </p:txBody>
        </p:sp>
        <p:sp>
          <p:nvSpPr>
            <p:cNvPr id="220" name="Shape 220"/>
            <p:cNvSpPr/>
            <p:nvPr/>
          </p:nvSpPr>
          <p:spPr>
            <a:xfrm>
              <a:off x="0" y="0"/>
              <a:ext cx="2734888" cy="475677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view point variation</a:t>
              </a:r>
            </a:p>
          </p:txBody>
        </p:sp>
      </p:grpSp>
      <p:grpSp>
        <p:nvGrpSpPr>
          <p:cNvPr id="225" name="Group 225"/>
          <p:cNvGrpSpPr/>
          <p:nvPr/>
        </p:nvGrpSpPr>
        <p:grpSpPr>
          <a:xfrm>
            <a:off x="758613" y="5418666"/>
            <a:ext cx="4718756" cy="4009815"/>
            <a:chOff x="0" y="0"/>
            <a:chExt cx="4718755" cy="4009813"/>
          </a:xfrm>
        </p:grpSpPr>
        <p:pic>
          <p:nvPicPr>
            <p:cNvPr id="222" name="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541861"/>
              <a:ext cx="2171229" cy="34585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76302" y="541862"/>
              <a:ext cx="2442454" cy="34679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" name="Shape 224"/>
            <p:cNvSpPr/>
            <p:nvPr/>
          </p:nvSpPr>
          <p:spPr>
            <a:xfrm>
              <a:off x="1192348" y="-1"/>
              <a:ext cx="1667494" cy="475678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illumination</a:t>
              </a:r>
            </a:p>
          </p:txBody>
        </p:sp>
      </p:grpSp>
      <p:grpSp>
        <p:nvGrpSpPr>
          <p:cNvPr id="229" name="Group 229"/>
          <p:cNvGrpSpPr/>
          <p:nvPr/>
        </p:nvGrpSpPr>
        <p:grpSpPr>
          <a:xfrm>
            <a:off x="5960533" y="5642186"/>
            <a:ext cx="2605479" cy="4065684"/>
            <a:chOff x="0" y="0"/>
            <a:chExt cx="2605478" cy="4065682"/>
          </a:xfrm>
        </p:grpSpPr>
        <p:pic>
          <p:nvPicPr>
            <p:cNvPr id="226" name="Magritte.jpg" descr="Magritte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3540" t="9629" r="3092" b="8888"/>
            <a:stretch>
              <a:fillRect/>
            </a:stretch>
          </p:blipFill>
          <p:spPr>
            <a:xfrm>
              <a:off x="0" y="541721"/>
              <a:ext cx="2605479" cy="31363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" name="Shape 227"/>
            <p:cNvSpPr/>
            <p:nvPr/>
          </p:nvSpPr>
          <p:spPr>
            <a:xfrm>
              <a:off x="541851" y="0"/>
              <a:ext cx="1413443" cy="475677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occlusion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284548" y="3590006"/>
              <a:ext cx="2175890" cy="475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1300480">
                <a:defRPr sz="2400">
                  <a:solidFill>
                    <a:srgbClr val="B83D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Magritte, 1957 </a:t>
              </a:r>
            </a:p>
          </p:txBody>
        </p:sp>
      </p:grpSp>
      <p:grpSp>
        <p:nvGrpSpPr>
          <p:cNvPr id="232" name="Group 232"/>
          <p:cNvGrpSpPr/>
          <p:nvPr/>
        </p:nvGrpSpPr>
        <p:grpSpPr>
          <a:xfrm>
            <a:off x="9211733" y="1950719"/>
            <a:ext cx="3347512" cy="5743788"/>
            <a:chOff x="0" y="0"/>
            <a:chExt cx="3347511" cy="5743786"/>
          </a:xfrm>
        </p:grpSpPr>
        <p:pic>
          <p:nvPicPr>
            <p:cNvPr id="230" name="wallpaper01_1024x768.png" descr="wallpaper01_1024x768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30348" t="5618" r="28346" b="999"/>
            <a:stretch>
              <a:fillRect/>
            </a:stretch>
          </p:blipFill>
          <p:spPr>
            <a:xfrm>
              <a:off x="0" y="108382"/>
              <a:ext cx="3324170" cy="5635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Shape 231"/>
            <p:cNvSpPr/>
            <p:nvPr/>
          </p:nvSpPr>
          <p:spPr>
            <a:xfrm>
              <a:off x="2493215" y="0"/>
              <a:ext cx="854297" cy="475677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scale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3"/>
      <p:bldP build="whole" bldLvl="1" animBg="1" rev="0" advAuto="0" spid="221" grpId="1"/>
      <p:bldP build="whole" bldLvl="1" animBg="1" rev="0" advAuto="0" spid="232" grpId="4"/>
      <p:bldP build="whole" bldLvl="1" animBg="1" rev="0" advAuto="0" spid="225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139982" y="151270"/>
            <a:ext cx="2938659" cy="746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44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Challenges</a:t>
            </a:r>
          </a:p>
        </p:txBody>
      </p:sp>
      <p:grpSp>
        <p:nvGrpSpPr>
          <p:cNvPr id="238" name="Group 238"/>
          <p:cNvGrpSpPr/>
          <p:nvPr/>
        </p:nvGrpSpPr>
        <p:grpSpPr>
          <a:xfrm>
            <a:off x="975359" y="2400017"/>
            <a:ext cx="5195148" cy="3948037"/>
            <a:chOff x="0" y="0"/>
            <a:chExt cx="5195146" cy="3948036"/>
          </a:xfrm>
        </p:grpSpPr>
        <p:pic>
          <p:nvPicPr>
            <p:cNvPr id="235" name="ANCIENTANIMALART-CHINA-HORSE-3-XU-BEI-HUANG.jpg" descr="ANCIENTANIMALART-CHINA-HORSE-3-XU-BEI-HUA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54095"/>
              <a:ext cx="5195147" cy="2909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6" name="Shape 236"/>
            <p:cNvSpPr/>
            <p:nvPr/>
          </p:nvSpPr>
          <p:spPr>
            <a:xfrm>
              <a:off x="2275839" y="3472359"/>
              <a:ext cx="2566266" cy="475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1300480">
                <a:defRPr sz="2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Xu, Beihong 1943</a:t>
              </a:r>
            </a:p>
          </p:txBody>
        </p:sp>
        <p:sp>
          <p:nvSpPr>
            <p:cNvPr id="237" name="Shape 237"/>
            <p:cNvSpPr/>
            <p:nvPr/>
          </p:nvSpPr>
          <p:spPr>
            <a:xfrm>
              <a:off x="1625599" y="0"/>
              <a:ext cx="1752325" cy="475677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deformation</a:t>
              </a:r>
            </a:p>
          </p:txBody>
        </p:sp>
      </p:grpSp>
      <p:sp>
        <p:nvSpPr>
          <p:cNvPr id="239" name="Shape 239"/>
          <p:cNvSpPr/>
          <p:nvPr/>
        </p:nvSpPr>
        <p:spPr>
          <a:xfrm>
            <a:off x="9536853" y="9211733"/>
            <a:ext cx="3090141" cy="475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Slide credit: Fei-Fei Li</a:t>
            </a:r>
          </a:p>
        </p:txBody>
      </p:sp>
      <p:grpSp>
        <p:nvGrpSpPr>
          <p:cNvPr id="243" name="Group 243"/>
          <p:cNvGrpSpPr/>
          <p:nvPr/>
        </p:nvGrpSpPr>
        <p:grpSpPr>
          <a:xfrm>
            <a:off x="7477760" y="2492586"/>
            <a:ext cx="4334934" cy="5264425"/>
            <a:chOff x="0" y="0"/>
            <a:chExt cx="4334933" cy="5264423"/>
          </a:xfrm>
        </p:grpSpPr>
        <p:pic>
          <p:nvPicPr>
            <p:cNvPr id="240" name="klimt_die_jungfrau.jpg" descr="klimt_die_jungfrau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19895"/>
              <a:ext cx="4334934" cy="42569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Shape 241"/>
            <p:cNvSpPr/>
            <p:nvPr/>
          </p:nvSpPr>
          <p:spPr>
            <a:xfrm>
              <a:off x="2555804" y="4788747"/>
              <a:ext cx="1667493" cy="475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1300480">
                <a:defRPr sz="2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Klimt, 1913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758613" y="0"/>
              <a:ext cx="2650354" cy="475677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1300480">
                <a:defRPr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background clutter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3" grpId="2"/>
      <p:bldP build="whole" bldLvl="1" animBg="1" rev="0" advAuto="0" spid="23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Algorithm</a:t>
            </a:r>
          </a:p>
        </p:txBody>
      </p:sp>
      <p:sp>
        <p:nvSpPr>
          <p:cNvPr id="246" name="Shape 2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Load image</a:t>
            </a:r>
          </a:p>
          <a:p>
            <a:pPr/>
            <a:r>
              <a:t>2. Load detector (Haar Cascade)</a:t>
            </a:r>
          </a:p>
          <a:p>
            <a:pPr/>
            <a:r>
              <a:t>3. Scan multiple patches of image at different scales to detect which ones are faces</a:t>
            </a:r>
          </a:p>
          <a:p>
            <a:pPr/>
            <a:r>
              <a:t>4. Visualize faces by drawing a bounding box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</a:t>
            </a:r>
          </a:p>
        </p:txBody>
      </p:sp>
      <p:sp>
        <p:nvSpPr>
          <p:cNvPr id="249" name="Shape 2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2.7</a:t>
            </a:r>
          </a:p>
          <a:p>
            <a:pPr/>
            <a:r>
              <a:t>OpenCV 2.4</a:t>
            </a:r>
          </a:p>
          <a:p>
            <a:pPr/>
            <a:r>
              <a:t>Clone repo: </a:t>
            </a:r>
            <a:r>
              <a:rPr u="sng">
                <a:hlinkClick r:id="rId2" invalidUrl="" action="" tgtFrame="" tooltip="" history="1" highlightClick="0" endSnd="0"/>
              </a:rPr>
              <a:t>https://git.io/vDC81</a:t>
            </a:r>
          </a:p>
          <a:p>
            <a:pPr/>
            <a:r>
              <a:t>All code will be pushed to repo after this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3D reconstruction</a:t>
            </a:r>
          </a:p>
        </p:txBody>
      </p:sp>
      <p:sp>
        <p:nvSpPr>
          <p:cNvPr id="252" name="Shape 2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Idea: Build a 3D representation of an object using images</a:t>
            </a:r>
          </a:p>
          <a:p>
            <a:pPr/>
            <a:r>
              <a:t>How many images?</a:t>
            </a:r>
          </a:p>
          <a:p>
            <a:pPr/>
            <a:r>
              <a:t>Any specific requirements on the images?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" name="Shape 2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739"/>
            <a:ext cx="13004800" cy="9692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Shape 2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231"/>
            <a:ext cx="13004800" cy="9703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hape 2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846"/>
            <a:ext cx="13004800" cy="9713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Shape 2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128"/>
            <a:ext cx="13004800" cy="9685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385"/>
            <a:ext cx="13004800" cy="9724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 idx="4294967295"/>
          </p:nvPr>
        </p:nvSpPr>
        <p:spPr>
          <a:xfrm>
            <a:off x="975359" y="108373"/>
            <a:ext cx="11054082" cy="1192107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Face detection</a:t>
            </a:r>
          </a:p>
        </p:txBody>
      </p:sp>
      <p:pic>
        <p:nvPicPr>
          <p:cNvPr id="133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426" y="3251199"/>
            <a:ext cx="5811521" cy="4172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3333" y="1625599"/>
            <a:ext cx="5472854" cy="4321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fdr-out.jpg" descr="fdr-out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73333" y="6177280"/>
            <a:ext cx="5418668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440266" y="9010791"/>
            <a:ext cx="3578000" cy="38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Many slides adapted from P. Viola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Steps</a:t>
            </a:r>
          </a:p>
        </p:txBody>
      </p:sp>
      <p:sp>
        <p:nvSpPr>
          <p:cNvPr id="275" name="Shape 2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Load left and right images</a:t>
            </a:r>
          </a:p>
          <a:p>
            <a:pPr/>
            <a:r>
              <a:t>2.</a:t>
            </a:r>
            <a:r>
              <a:rPr sz="3400"/>
              <a:t> Calculate depth using both images (disparity map)</a:t>
            </a:r>
            <a:endParaRPr sz="3400"/>
          </a:p>
          <a:p>
            <a:pPr marL="419805" indent="-419805"/>
            <a:r>
              <a:rPr sz="3400"/>
              <a:t>3. Create 3D point cloud</a:t>
            </a:r>
            <a:endParaRPr sz="3400"/>
          </a:p>
          <a:p>
            <a:pPr marL="419805" indent="-419805"/>
            <a:r>
              <a:rPr sz="3400"/>
              <a:t>4. Visualize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Shape 2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Briefly discuss Computer Vision theory</a:t>
            </a:r>
          </a:p>
          <a:p>
            <a:pPr/>
            <a:r>
              <a:t>Introduce useful OpenCV functions</a:t>
            </a:r>
          </a:p>
          <a:p>
            <a:pPr/>
            <a:r>
              <a:t>Code is up online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7840"/>
            </a:lvl1pPr>
          </a:lstStyle>
          <a:p>
            <a:pPr/>
            <a:r>
              <a:t>3D stereo reconstruction</a:t>
            </a:r>
          </a:p>
        </p:txBody>
      </p:sp>
      <p:sp>
        <p:nvSpPr>
          <p:cNvPr id="281" name="Shape 2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Theory of stereo vision</a:t>
            </a:r>
          </a:p>
          <a:p>
            <a:pPr lvl="1"/>
            <a:r>
              <a:t>Stereo is how our eyes disambiguate depth</a:t>
            </a:r>
          </a:p>
          <a:p>
            <a:pPr lvl="1"/>
            <a:r>
              <a:t>Correspondences and shortening search space using Epipolar lines, 2 view geometry, rectification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67946" y="2926079"/>
            <a:ext cx="6068908" cy="4806810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3576319" y="3034453"/>
            <a:ext cx="1083735" cy="1192107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65023" tIns="65023" rIns="65023" bIns="65023" anchor="ctr"/>
          <a:lstStyle/>
          <a:p>
            <a:pPr algn="l" defTabSz="1300480"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2" name="Shape 142"/>
          <p:cNvSpPr/>
          <p:nvPr>
            <p:ph type="body" sz="quarter" idx="4294967295"/>
          </p:nvPr>
        </p:nvSpPr>
        <p:spPr>
          <a:xfrm>
            <a:off x="975359" y="1300479"/>
            <a:ext cx="11054082" cy="2059095"/>
          </a:xfrm>
          <a:prstGeom prst="rect">
            <a:avLst/>
          </a:prstGeom>
        </p:spPr>
        <p:txBody>
          <a:bodyPr lIns="65023" tIns="65023" rIns="65023" bIns="65023" anchor="t"/>
          <a:lstStyle/>
          <a:p>
            <a:pPr marL="186145" indent="-186145" defTabSz="520192">
              <a:spcBef>
                <a:spcPts val="300"/>
              </a:spcBef>
              <a:buSzPct val="100000"/>
              <a:defRPr sz="1520">
                <a:latin typeface="Arial"/>
                <a:ea typeface="Arial"/>
                <a:cs typeface="Arial"/>
                <a:sym typeface="Arial"/>
              </a:defRPr>
            </a:pPr>
            <a:r>
              <a:t>Basic idea: slide a window across image and evaluate a face model at every location</a:t>
            </a:r>
            <a:br/>
            <a:br/>
            <a:br/>
            <a:br/>
            <a:br/>
            <a:br/>
            <a:br/>
            <a:br/>
            <a:br/>
          </a:p>
        </p:txBody>
      </p:sp>
      <p:sp>
        <p:nvSpPr>
          <p:cNvPr id="143" name="Shape 143"/>
          <p:cNvSpPr/>
          <p:nvPr>
            <p:ph type="title" idx="4294967295"/>
          </p:nvPr>
        </p:nvSpPr>
        <p:spPr>
          <a:xfrm>
            <a:off x="975359" y="108373"/>
            <a:ext cx="11054082" cy="1192107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Face 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afterEffect" presetSubtype="0" presetID="-1" grpId="2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74313 0.000000 L 0.373443 0.051621 L 0.005043 0.051621 L 0.005043 0.107641 L 0.190803 0.107411" origin="layout" pathEditMode="relative">
                                      <p:cBhvr>
                                        <p:cTn id="9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4453" y="4443306"/>
            <a:ext cx="1268872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650239" y="402787"/>
            <a:ext cx="11844304" cy="124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b">
            <a:spAutoFit/>
          </a:bodyPr>
          <a:lstStyle/>
          <a:p>
            <a:pPr algn="l" defTabSz="1300480">
              <a:defRPr b="1" sz="3800">
                <a:latin typeface="Calibri"/>
                <a:ea typeface="Calibri"/>
                <a:cs typeface="Calibri"/>
                <a:sym typeface="Calibri"/>
              </a:defRPr>
            </a:pPr>
            <a:r>
              <a:t>Window-based models</a:t>
            </a:r>
            <a:br/>
            <a:r>
              <a:t>Building an object model</a:t>
            </a:r>
          </a:p>
        </p:txBody>
      </p:sp>
      <p:sp>
        <p:nvSpPr>
          <p:cNvPr id="149" name="Shape 149"/>
          <p:cNvSpPr/>
          <p:nvPr/>
        </p:nvSpPr>
        <p:spPr>
          <a:xfrm>
            <a:off x="5497688" y="4262684"/>
            <a:ext cx="2867379" cy="1740748"/>
          </a:xfrm>
          <a:prstGeom prst="roundRect">
            <a:avLst>
              <a:gd name="adj" fmla="val 16667"/>
            </a:avLst>
          </a:prstGeom>
          <a:ln w="50800" cap="sq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1300480">
              <a:defRPr b="1" sz="2800"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50" name="Shape 150"/>
          <p:cNvSpPr/>
          <p:nvPr/>
        </p:nvSpPr>
        <p:spPr>
          <a:xfrm>
            <a:off x="5089031" y="4621671"/>
            <a:ext cx="3637281" cy="1022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6559" tIns="66559" rIns="66559" bIns="66559">
            <a:spAutoFit/>
          </a:bodyPr>
          <a:lstStyle>
            <a:lvl1pPr defTabSz="1300480">
              <a:spcBef>
                <a:spcPts val="1800"/>
              </a:spcBef>
              <a:defRPr b="1" sz="3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Face/non-face Classifier</a:t>
            </a:r>
          </a:p>
        </p:txBody>
      </p:sp>
      <p:pic>
        <p:nvPicPr>
          <p:cNvPr id="151" name="HK_SYP_Western_Street_10.jpg" descr="HK_SYP_Western_Street_10"/>
          <p:cNvPicPr>
            <a:picLocks noChangeAspect="1"/>
          </p:cNvPicPr>
          <p:nvPr/>
        </p:nvPicPr>
        <p:blipFill>
          <a:blip r:embed="rId3">
            <a:extLst/>
          </a:blip>
          <a:srcRect l="58084" t="13653" r="11424" b="50811"/>
          <a:stretch>
            <a:fillRect/>
          </a:stretch>
        </p:blipFill>
        <p:spPr>
          <a:xfrm>
            <a:off x="2926079" y="4443306"/>
            <a:ext cx="1485619" cy="130048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4779715" y="5131928"/>
            <a:ext cx="614117" cy="1"/>
          </a:xfrm>
          <a:prstGeom prst="line">
            <a:avLst/>
          </a:prstGeom>
          <a:ln w="50800" cap="sq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3" name="Shape 153"/>
          <p:cNvSpPr/>
          <p:nvPr/>
        </p:nvSpPr>
        <p:spPr>
          <a:xfrm>
            <a:off x="5346417" y="6874933"/>
            <a:ext cx="3226366" cy="539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6559" tIns="66559" rIns="66559" bIns="66559">
            <a:spAutoFit/>
          </a:bodyPr>
          <a:lstStyle>
            <a:lvl1pPr defTabSz="1300480">
              <a:spcBef>
                <a:spcPts val="1700"/>
              </a:spcBef>
              <a:defRPr b="1" sz="2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Yes, face.</a:t>
            </a:r>
          </a:p>
        </p:txBody>
      </p:sp>
      <p:sp>
        <p:nvSpPr>
          <p:cNvPr id="154" name="Shape 154"/>
          <p:cNvSpPr/>
          <p:nvPr/>
        </p:nvSpPr>
        <p:spPr>
          <a:xfrm>
            <a:off x="6881706" y="6156960"/>
            <a:ext cx="1" cy="519289"/>
          </a:xfrm>
          <a:prstGeom prst="line">
            <a:avLst/>
          </a:prstGeom>
          <a:ln w="50800" cap="sq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5" name="Shape 155"/>
          <p:cNvSpPr/>
          <p:nvPr/>
        </p:nvSpPr>
        <p:spPr>
          <a:xfrm>
            <a:off x="5346417" y="6883964"/>
            <a:ext cx="3226366" cy="539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6559" tIns="66559" rIns="66559" bIns="66559">
            <a:spAutoFit/>
          </a:bodyPr>
          <a:lstStyle>
            <a:lvl1pPr defTabSz="1300480">
              <a:spcBef>
                <a:spcPts val="1700"/>
              </a:spcBef>
              <a:defRPr b="1" sz="2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No, not a face.</a:t>
            </a:r>
          </a:p>
        </p:txBody>
      </p:sp>
      <p:sp>
        <p:nvSpPr>
          <p:cNvPr id="156" name="Shape 156"/>
          <p:cNvSpPr/>
          <p:nvPr/>
        </p:nvSpPr>
        <p:spPr>
          <a:xfrm>
            <a:off x="1950719" y="2926079"/>
            <a:ext cx="9243344" cy="1146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b="1" sz="3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Given the representation, train a binary classifier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3"/>
      <p:bldP build="whole" bldLvl="1" animBg="1" rev="0" advAuto="0" spid="155" grpId="4"/>
      <p:bldP build="whole" bldLvl="1" animBg="1" rev="0" advAuto="0" spid="153" grpId="5"/>
      <p:bldP build="whole" bldLvl="1" animBg="1" rev="0" advAuto="0" spid="153" grpId="1"/>
      <p:bldP build="whole" bldLvl="1" animBg="1" rev="0" advAuto="0" spid="154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 idx="4294967295"/>
          </p:nvPr>
        </p:nvSpPr>
        <p:spPr>
          <a:xfrm>
            <a:off x="650239" y="390595"/>
            <a:ext cx="11704322" cy="1625601"/>
          </a:xfrm>
          <a:prstGeom prst="rect">
            <a:avLst/>
          </a:prstGeom>
        </p:spPr>
        <p:txBody>
          <a:bodyPr lIns="65023" tIns="65023" rIns="65023" bIns="65023"/>
          <a:lstStyle>
            <a:lvl1pPr defTabSz="130048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Haar-features (2)</a:t>
            </a:r>
          </a:p>
        </p:txBody>
      </p:sp>
      <p:sp>
        <p:nvSpPr>
          <p:cNvPr id="159" name="Shape 159"/>
          <p:cNvSpPr/>
          <p:nvPr>
            <p:ph type="body" idx="4294967295"/>
          </p:nvPr>
        </p:nvSpPr>
        <p:spPr>
          <a:xfrm>
            <a:off x="650239" y="2275839"/>
            <a:ext cx="11704322" cy="6436926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1300480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Capture the face symmetry</a:t>
            </a:r>
          </a:p>
        </p:txBody>
      </p:sp>
      <p:grpSp>
        <p:nvGrpSpPr>
          <p:cNvPr id="162" name="Group 162"/>
          <p:cNvGrpSpPr/>
          <p:nvPr/>
        </p:nvGrpSpPr>
        <p:grpSpPr>
          <a:xfrm>
            <a:off x="4009813" y="4226560"/>
            <a:ext cx="5012268" cy="3009618"/>
            <a:chOff x="0" y="0"/>
            <a:chExt cx="5012266" cy="3009617"/>
          </a:xfrm>
        </p:grpSpPr>
        <p:pic>
          <p:nvPicPr>
            <p:cNvPr id="160" name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0671" t="30143" r="23991" b="47033"/>
            <a:stretch>
              <a:fillRect/>
            </a:stretch>
          </p:blipFill>
          <p:spPr>
            <a:xfrm>
              <a:off x="0" y="0"/>
              <a:ext cx="4813583" cy="13930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20060120010501993_T2.jpg" descr="20060120010501993_T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535288"/>
              <a:ext cx="5012267" cy="1474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 idx="4294967295"/>
          </p:nvPr>
        </p:nvSpPr>
        <p:spPr>
          <a:xfrm>
            <a:off x="758613" y="108373"/>
            <a:ext cx="11704321" cy="1192107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Hear Features</a:t>
            </a:r>
          </a:p>
        </p:txBody>
      </p:sp>
      <p:pic>
        <p:nvPicPr>
          <p:cNvPr id="167" name="features.png" descr="feature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2880" y="2059093"/>
            <a:ext cx="4876801" cy="428752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736035" y="2275839"/>
            <a:ext cx="5007752" cy="1206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480">
              <a:defRPr sz="3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“Rectangle filters”</a:t>
            </a:r>
          </a:p>
        </p:txBody>
      </p:sp>
      <p:pic>
        <p:nvPicPr>
          <p:cNvPr id="169" name="query.png" descr="query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35413" y="2059093"/>
            <a:ext cx="2275841" cy="213811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975359" y="6041813"/>
            <a:ext cx="6459504" cy="2797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1300480">
              <a:spcBef>
                <a:spcPts val="23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pPr>
            <a:r>
              <a:t>Value =  </a:t>
            </a:r>
          </a:p>
          <a:p>
            <a:pPr algn="l" defTabSz="1300480">
              <a:spcBef>
                <a:spcPts val="2300"/>
              </a:spcBef>
              <a:defRPr i="1" sz="3800">
                <a:latin typeface="Arial"/>
                <a:ea typeface="Arial"/>
                <a:cs typeface="Arial"/>
                <a:sym typeface="Arial"/>
              </a:defRPr>
            </a:pPr>
            <a:r>
              <a:t>∑ (pixels in white area) – </a:t>
            </a:r>
            <a:br/>
            <a:r>
              <a:t>∑ (pixels in black area)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hil-spector-frizz.jpg" descr="http://blogs.creativeloafing.com/tampacalling/files/2009/06/phil-spector-frizz.jpg"/>
          <p:cNvPicPr>
            <a:picLocks noChangeAspect="1"/>
          </p:cNvPicPr>
          <p:nvPr/>
        </p:nvPicPr>
        <p:blipFill>
          <a:blip r:embed="rId2">
            <a:extLst/>
          </a:blip>
          <a:srcRect l="7409" t="19459" r="17007" b="29028"/>
          <a:stretch>
            <a:fillRect/>
          </a:stretch>
        </p:blipFill>
        <p:spPr>
          <a:xfrm>
            <a:off x="1733973" y="2576124"/>
            <a:ext cx="3531165" cy="3115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WP-Beatles-1967-768x1024.jpeg" descr="http://www.ringgi.com/Beatles-Documente/WP-Beatles-1967-768x1024.jpg"/>
          <p:cNvPicPr>
            <a:picLocks noChangeAspect="1"/>
          </p:cNvPicPr>
          <p:nvPr/>
        </p:nvPicPr>
        <p:blipFill>
          <a:blip r:embed="rId3">
            <a:extLst/>
          </a:blip>
          <a:srcRect l="4173" t="0" r="74258" b="71226"/>
          <a:stretch>
            <a:fillRect/>
          </a:stretch>
        </p:blipFill>
        <p:spPr>
          <a:xfrm>
            <a:off x="5368995" y="2628053"/>
            <a:ext cx="3063805" cy="3063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doug-hat-02.jpg" descr="http://www.cs.utexas.edu/~dburger/publicpics/doug-hat-02.jpg"/>
          <p:cNvPicPr>
            <a:picLocks noChangeAspect="1"/>
          </p:cNvPicPr>
          <p:nvPr/>
        </p:nvPicPr>
        <p:blipFill>
          <a:blip r:embed="rId4">
            <a:extLst/>
          </a:blip>
          <a:srcRect l="17143" t="20344" r="28312" b="17689"/>
          <a:stretch>
            <a:fillRect/>
          </a:stretch>
        </p:blipFill>
        <p:spPr>
          <a:xfrm>
            <a:off x="8796302" y="2605475"/>
            <a:ext cx="2752232" cy="3138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.png"/>
          <p:cNvPicPr>
            <a:picLocks noChangeAspect="1"/>
          </p:cNvPicPr>
          <p:nvPr/>
        </p:nvPicPr>
        <p:blipFill>
          <a:blip r:embed="rId5">
            <a:extLst/>
          </a:blip>
          <a:srcRect l="49613" t="45306" r="37385" b="36976"/>
          <a:stretch>
            <a:fillRect/>
          </a:stretch>
        </p:blipFill>
        <p:spPr>
          <a:xfrm>
            <a:off x="2409048" y="3874346"/>
            <a:ext cx="1557868" cy="1298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.tif"/>
          <p:cNvPicPr>
            <a:picLocks noChangeAspect="1"/>
          </p:cNvPicPr>
          <p:nvPr/>
        </p:nvPicPr>
        <p:blipFill>
          <a:blip r:embed="rId5">
            <a:extLst/>
          </a:blip>
          <a:srcRect l="49613" t="45306" r="37385" b="36976"/>
          <a:stretch>
            <a:fillRect/>
          </a:stretch>
        </p:blipFill>
        <p:spPr>
          <a:xfrm>
            <a:off x="6251786" y="3926275"/>
            <a:ext cx="1557868" cy="1298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.tif"/>
          <p:cNvPicPr>
            <a:picLocks noChangeAspect="1"/>
          </p:cNvPicPr>
          <p:nvPr/>
        </p:nvPicPr>
        <p:blipFill>
          <a:blip r:embed="rId5">
            <a:extLst/>
          </a:blip>
          <a:srcRect l="49613" t="45306" r="37385" b="36976"/>
          <a:stretch>
            <a:fillRect/>
          </a:stretch>
        </p:blipFill>
        <p:spPr>
          <a:xfrm>
            <a:off x="9159804" y="4030133"/>
            <a:ext cx="1557867" cy="12982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220px-Prm_VJ_fig1_featureTypesWithAlpha.png" descr="220px-Prm_VJ_fig1_featureTypesWithAlpha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0719" y="2600959"/>
            <a:ext cx="3142828" cy="314282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6177279" y="2600959"/>
            <a:ext cx="4660055" cy="4551682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1300480"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3" name="Shape 183"/>
          <p:cNvSpPr/>
          <p:nvPr/>
        </p:nvSpPr>
        <p:spPr>
          <a:xfrm>
            <a:off x="6692053" y="7261013"/>
            <a:ext cx="3667296" cy="475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24x24 detection window</a:t>
            </a:r>
          </a:p>
        </p:txBody>
      </p:sp>
      <p:sp>
        <p:nvSpPr>
          <p:cNvPr id="184" name="Shape 184"/>
          <p:cNvSpPr/>
          <p:nvPr/>
        </p:nvSpPr>
        <p:spPr>
          <a:xfrm>
            <a:off x="1542062" y="5743786"/>
            <a:ext cx="3802284" cy="475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Four types of haar features</a:t>
            </a:r>
          </a:p>
        </p:txBody>
      </p:sp>
      <p:grpSp>
        <p:nvGrpSpPr>
          <p:cNvPr id="187" name="Group 187"/>
          <p:cNvGrpSpPr/>
          <p:nvPr/>
        </p:nvGrpSpPr>
        <p:grpSpPr>
          <a:xfrm>
            <a:off x="6177279" y="2600959"/>
            <a:ext cx="1083735" cy="1083735"/>
            <a:chOff x="0" y="0"/>
            <a:chExt cx="1083733" cy="1083733"/>
          </a:xfrm>
        </p:grpSpPr>
        <p:sp>
          <p:nvSpPr>
            <p:cNvPr id="185" name="Shape 185"/>
            <p:cNvSpPr/>
            <p:nvPr/>
          </p:nvSpPr>
          <p:spPr>
            <a:xfrm>
              <a:off x="-1" y="0"/>
              <a:ext cx="541868" cy="1083734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" name="Shape 186"/>
            <p:cNvSpPr/>
            <p:nvPr/>
          </p:nvSpPr>
          <p:spPr>
            <a:xfrm>
              <a:off x="541866" y="0"/>
              <a:ext cx="541868" cy="1083734"/>
            </a:xfrm>
            <a:prstGeom prst="rect">
              <a:avLst/>
            </a:prstGeom>
            <a:solidFill>
              <a:srgbClr val="80808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190" name="Group 190"/>
          <p:cNvGrpSpPr/>
          <p:nvPr/>
        </p:nvGrpSpPr>
        <p:grpSpPr>
          <a:xfrm>
            <a:off x="6935893" y="4334933"/>
            <a:ext cx="1083734" cy="1083734"/>
            <a:chOff x="0" y="0"/>
            <a:chExt cx="1083733" cy="1083733"/>
          </a:xfrm>
        </p:grpSpPr>
        <p:sp>
          <p:nvSpPr>
            <p:cNvPr id="188" name="Shape 188"/>
            <p:cNvSpPr/>
            <p:nvPr/>
          </p:nvSpPr>
          <p:spPr>
            <a:xfrm>
              <a:off x="-1" y="0"/>
              <a:ext cx="541868" cy="1083734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9" name="Shape 189"/>
            <p:cNvSpPr/>
            <p:nvPr/>
          </p:nvSpPr>
          <p:spPr>
            <a:xfrm>
              <a:off x="541866" y="0"/>
              <a:ext cx="541868" cy="1083734"/>
            </a:xfrm>
            <a:prstGeom prst="rect">
              <a:avLst/>
            </a:prstGeom>
            <a:solidFill>
              <a:srgbClr val="80808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91" name="Shape 191"/>
          <p:cNvSpPr/>
          <p:nvPr/>
        </p:nvSpPr>
        <p:spPr>
          <a:xfrm>
            <a:off x="6068906" y="1842346"/>
            <a:ext cx="1074711" cy="475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Type A</a:t>
            </a:r>
          </a:p>
        </p:txBody>
      </p:sp>
      <p:grpSp>
        <p:nvGrpSpPr>
          <p:cNvPr id="194" name="Group 194"/>
          <p:cNvGrpSpPr/>
          <p:nvPr/>
        </p:nvGrpSpPr>
        <p:grpSpPr>
          <a:xfrm>
            <a:off x="8778240" y="4876800"/>
            <a:ext cx="1733974" cy="1842347"/>
            <a:chOff x="0" y="0"/>
            <a:chExt cx="1733973" cy="1842346"/>
          </a:xfrm>
        </p:grpSpPr>
        <p:sp>
          <p:nvSpPr>
            <p:cNvPr id="192" name="Shape 192"/>
            <p:cNvSpPr/>
            <p:nvPr/>
          </p:nvSpPr>
          <p:spPr>
            <a:xfrm>
              <a:off x="-1" y="0"/>
              <a:ext cx="866988" cy="1842347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93" name="Shape 193"/>
            <p:cNvSpPr/>
            <p:nvPr/>
          </p:nvSpPr>
          <p:spPr>
            <a:xfrm>
              <a:off x="866986" y="0"/>
              <a:ext cx="866988" cy="1842347"/>
            </a:xfrm>
            <a:prstGeom prst="rect">
              <a:avLst/>
            </a:prstGeom>
            <a:solidFill>
              <a:srgbClr val="80808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1300480">
                <a:defRPr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195" name="Shape 195"/>
          <p:cNvSpPr/>
          <p:nvPr>
            <p:ph type="title" idx="4294967295"/>
          </p:nvPr>
        </p:nvSpPr>
        <p:spPr>
          <a:xfrm>
            <a:off x="650239" y="390595"/>
            <a:ext cx="11704322" cy="1625601"/>
          </a:xfrm>
          <a:prstGeom prst="rect">
            <a:avLst/>
          </a:prstGeom>
        </p:spPr>
        <p:txBody>
          <a:bodyPr lIns="65023" tIns="65023" rIns="65023" bIns="65023"/>
          <a:lstStyle>
            <a:lvl1pPr defTabSz="1300480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Haar-features (3)</a:t>
            </a:r>
          </a:p>
        </p:txBody>
      </p:sp>
      <p:sp>
        <p:nvSpPr>
          <p:cNvPr id="196" name="Shape 196"/>
          <p:cNvSpPr/>
          <p:nvPr/>
        </p:nvSpPr>
        <p:spPr>
          <a:xfrm>
            <a:off x="-1" y="6610773"/>
            <a:ext cx="5960535" cy="124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487680" indent="-487680" defTabSz="1300480">
              <a:spcBef>
                <a:spcPts val="900"/>
              </a:spcBef>
              <a:defRPr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Can be extracted at any location with any scale!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7" grpId="1"/>
      <p:bldP build="whole" bldLvl="1" animBg="1" rev="0" advAuto="0" spid="190" grpId="2"/>
      <p:bldP build="whole" bldLvl="1" animBg="1" rev="0" advAuto="0" spid="194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 idx="4294967295"/>
          </p:nvPr>
        </p:nvSpPr>
        <p:spPr>
          <a:xfrm>
            <a:off x="975359" y="108373"/>
            <a:ext cx="11054082" cy="1192107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1300480"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</a:t>
            </a:r>
          </a:p>
        </p:txBody>
      </p:sp>
      <p:pic>
        <p:nvPicPr>
          <p:cNvPr id="199" name="Random.jpg" descr="Rando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9724" y="2275839"/>
            <a:ext cx="3280552" cy="310670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5960533" y="2059093"/>
            <a:ext cx="1108495" cy="475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Source</a:t>
            </a:r>
          </a:p>
        </p:txBody>
      </p:sp>
      <p:sp>
        <p:nvSpPr>
          <p:cNvPr id="201" name="Shape 201"/>
          <p:cNvSpPr/>
          <p:nvPr/>
        </p:nvSpPr>
        <p:spPr>
          <a:xfrm>
            <a:off x="6068906" y="5310293"/>
            <a:ext cx="1006696" cy="475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130048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Result</a:t>
            </a:r>
          </a:p>
        </p:txBody>
      </p:sp>
      <p:pic>
        <p:nvPicPr>
          <p:cNvPr id="202" name="terminator3_poster.jpg" descr="terminator3_poster"/>
          <p:cNvPicPr>
            <a:picLocks noChangeAspect="1"/>
          </p:cNvPicPr>
          <p:nvPr/>
        </p:nvPicPr>
        <p:blipFill>
          <a:blip r:embed="rId3">
            <a:extLst/>
          </a:blip>
          <a:srcRect l="0" t="0" r="52667" b="26889"/>
          <a:stretch>
            <a:fillRect/>
          </a:stretch>
        </p:blipFill>
        <p:spPr>
          <a:xfrm>
            <a:off x="8128000" y="2275839"/>
            <a:ext cx="3215076" cy="3106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Random.jpg" descr="Rando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7466" y="5960533"/>
            <a:ext cx="3280552" cy="3108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terminator3_poster.jpg" descr="terminator3_poster"/>
          <p:cNvPicPr>
            <a:picLocks noChangeAspect="1"/>
          </p:cNvPicPr>
          <p:nvPr/>
        </p:nvPicPr>
        <p:blipFill>
          <a:blip r:embed="rId3">
            <a:extLst/>
          </a:blip>
          <a:srcRect l="0" t="0" r="52667" b="26889"/>
          <a:stretch>
            <a:fillRect/>
          </a:stretch>
        </p:blipFill>
        <p:spPr>
          <a:xfrm>
            <a:off x="8128000" y="5960533"/>
            <a:ext cx="3210561" cy="31089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7" name="Group 207"/>
          <p:cNvGrpSpPr/>
          <p:nvPr/>
        </p:nvGrpSpPr>
        <p:grpSpPr>
          <a:xfrm>
            <a:off x="8994986" y="7116515"/>
            <a:ext cx="1625601" cy="1011486"/>
            <a:chOff x="0" y="0"/>
            <a:chExt cx="1625600" cy="1011484"/>
          </a:xfrm>
        </p:grpSpPr>
        <p:sp>
          <p:nvSpPr>
            <p:cNvPr id="205" name="Shape 205"/>
            <p:cNvSpPr/>
            <p:nvPr/>
          </p:nvSpPr>
          <p:spPr>
            <a:xfrm>
              <a:off x="-1" y="0"/>
              <a:ext cx="1625602" cy="505743"/>
            </a:xfrm>
            <a:prstGeom prst="rect">
              <a:avLst/>
            </a:prstGeom>
            <a:solidFill>
              <a:srgbClr val="000000">
                <a:alpha val="67057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6" name="Shape 206"/>
            <p:cNvSpPr/>
            <p:nvPr/>
          </p:nvSpPr>
          <p:spPr>
            <a:xfrm>
              <a:off x="-1" y="505742"/>
              <a:ext cx="1625602" cy="505743"/>
            </a:xfrm>
            <a:prstGeom prst="rect">
              <a:avLst/>
            </a:prstGeom>
            <a:solidFill>
              <a:srgbClr val="FFFFFF">
                <a:alpha val="67057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210" name="Group 210"/>
          <p:cNvGrpSpPr/>
          <p:nvPr/>
        </p:nvGrpSpPr>
        <p:grpSpPr>
          <a:xfrm>
            <a:off x="3142826" y="7224888"/>
            <a:ext cx="1625601" cy="1011486"/>
            <a:chOff x="0" y="0"/>
            <a:chExt cx="1625600" cy="1011484"/>
          </a:xfrm>
        </p:grpSpPr>
        <p:sp>
          <p:nvSpPr>
            <p:cNvPr id="208" name="Shape 208"/>
            <p:cNvSpPr/>
            <p:nvPr/>
          </p:nvSpPr>
          <p:spPr>
            <a:xfrm>
              <a:off x="-1" y="0"/>
              <a:ext cx="1625602" cy="505743"/>
            </a:xfrm>
            <a:prstGeom prst="rect">
              <a:avLst/>
            </a:prstGeom>
            <a:solidFill>
              <a:srgbClr val="000000">
                <a:alpha val="67057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9" name="Shape 209"/>
            <p:cNvSpPr/>
            <p:nvPr/>
          </p:nvSpPr>
          <p:spPr>
            <a:xfrm>
              <a:off x="-1" y="505742"/>
              <a:ext cx="1625602" cy="505743"/>
            </a:xfrm>
            <a:prstGeom prst="rect">
              <a:avLst/>
            </a:prstGeom>
            <a:solidFill>
              <a:srgbClr val="FFFFFF">
                <a:alpha val="67057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1300480">
                <a:defRPr sz="24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pic>
        <p:nvPicPr>
          <p:cNvPr id="211" name="ThreshLow.png" descr="ThreshLow"/>
          <p:cNvPicPr>
            <a:picLocks noChangeAspect="1"/>
          </p:cNvPicPr>
          <p:nvPr/>
        </p:nvPicPr>
        <p:blipFill>
          <a:blip r:embed="rId4">
            <a:extLst/>
          </a:blip>
          <a:srcRect l="0" t="29090" r="64706" b="32121"/>
          <a:stretch>
            <a:fillRect/>
          </a:stretch>
        </p:blipFill>
        <p:spPr>
          <a:xfrm>
            <a:off x="1300479" y="7152640"/>
            <a:ext cx="650241" cy="866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ThreshHigh.png" descr="ThreshHigh"/>
          <p:cNvPicPr>
            <a:picLocks noChangeAspect="1"/>
          </p:cNvPicPr>
          <p:nvPr/>
        </p:nvPicPr>
        <p:blipFill>
          <a:blip r:embed="rId5">
            <a:extLst/>
          </a:blip>
          <a:srcRect l="0" t="27272" r="60000" b="29090"/>
          <a:stretch>
            <a:fillRect/>
          </a:stretch>
        </p:blipFill>
        <p:spPr>
          <a:xfrm>
            <a:off x="7261013" y="7044266"/>
            <a:ext cx="758614" cy="975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3"/>
      <p:bldP build="whole" bldLvl="1" animBg="1" rev="0" advAuto="0" spid="212" grpId="7"/>
      <p:bldP build="whole" bldLvl="1" animBg="1" rev="0" advAuto="0" spid="207" grpId="6"/>
      <p:bldP build="whole" bldLvl="1" animBg="1" rev="0" advAuto="0" spid="204" grpId="5"/>
      <p:bldP build="whole" bldLvl="1" animBg="1" rev="0" advAuto="0" spid="203" grpId="1"/>
      <p:bldP build="whole" bldLvl="1" animBg="1" rev="0" advAuto="0" spid="201" grpId="4"/>
      <p:bldP build="whole" bldLvl="1" animBg="1" rev="0" advAuto="0" spid="210" grpId="2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